
<file path=[Content_Types].xml><?xml version="1.0" encoding="utf-8"?>
<Types xmlns="http://schemas.openxmlformats.org/package/2006/content-types">
  <Default Extension="xml" ContentType="application/xml"/>
  <Default Extension="jpg&amp;ehk=6BA9CrT" ContentType="image/jpeg"/>
  <Default Extension="jpeg" ContentType="image/jpeg"/>
  <Default Extension="rels" ContentType="application/vnd.openxmlformats-package.relationships+xml"/>
  <Default Extension="gif&amp;ehk=gcyrOo" ContentType="image/gif"/>
  <Default Extension="gif&amp;ehk=9MYBZg38" ContentType="image/gif"/>
  <Default Extension="jpg&amp;ehk=lvJZ1NyqMk1ae2Y7nxwkGA&amp;r=0&amp;pid=OfficeInsert" ContentType="image/jpeg"/>
  <Default Extension="jpg&amp;ehk=HBb" ContentType="image/jpeg"/>
  <Default Extension="png" ContentType="image/png"/>
  <Default Extension="JPG&amp;ehk=hn5RlmFVVjnmEEkpMt1bUA&amp;r=0&amp;pid=OfficeInsert"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phia Gause" initials="S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p:restoredTop sz="94501"/>
  </p:normalViewPr>
  <p:slideViewPr>
    <p:cSldViewPr snapToGrid="0" showGuides="1">
      <p:cViewPr varScale="1">
        <p:scale>
          <a:sx n="78" d="100"/>
          <a:sy n="78" d="100"/>
        </p:scale>
        <p:origin x="5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7AB9E0-F6BD-47DC-BB90-ADE8FC1DC0D9}" type="datetimeFigureOut">
              <a:rPr lang="en-US" smtClean="0"/>
              <a:t>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6ED18-C36D-4ACE-9496-10967BAF8D42}" type="slidenum">
              <a:rPr lang="en-US" smtClean="0"/>
              <a:t>‹#›</a:t>
            </a:fld>
            <a:endParaRPr lang="en-US"/>
          </a:p>
        </p:txBody>
      </p:sp>
    </p:spTree>
    <p:extLst>
      <p:ext uri="{BB962C8B-B14F-4D97-AF65-F5344CB8AC3E}">
        <p14:creationId xmlns:p14="http://schemas.microsoft.com/office/powerpoint/2010/main" val="138230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regular people who understand the challenges that are faced everyday.   Our education and backgrounds allow us to share current information and trends to support positive behavioral change.</a:t>
            </a:r>
          </a:p>
        </p:txBody>
      </p:sp>
      <p:sp>
        <p:nvSpPr>
          <p:cNvPr id="4" name="Slide Number Placeholder 3"/>
          <p:cNvSpPr>
            <a:spLocks noGrp="1"/>
          </p:cNvSpPr>
          <p:nvPr>
            <p:ph type="sldNum" sz="quarter" idx="10"/>
          </p:nvPr>
        </p:nvSpPr>
        <p:spPr/>
        <p:txBody>
          <a:bodyPr/>
          <a:lstStyle/>
          <a:p>
            <a:fld id="{11F6ED18-C36D-4ACE-9496-10967BAF8D42}" type="slidenum">
              <a:rPr lang="en-US" smtClean="0"/>
              <a:t>2</a:t>
            </a:fld>
            <a:endParaRPr lang="en-US"/>
          </a:p>
        </p:txBody>
      </p:sp>
    </p:spTree>
    <p:extLst>
      <p:ext uri="{BB962C8B-B14F-4D97-AF65-F5344CB8AC3E}">
        <p14:creationId xmlns:p14="http://schemas.microsoft.com/office/powerpoint/2010/main" val="382725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grab the newsletter from the lobby and encourage others to do the same, very valuable information each month</a:t>
            </a:r>
          </a:p>
          <a:p>
            <a:r>
              <a:rPr lang="en-US" dirty="0"/>
              <a:t>Survey will be distributed later this month.</a:t>
            </a:r>
          </a:p>
          <a:p>
            <a:r>
              <a:rPr lang="en-US" dirty="0"/>
              <a:t>AAHP has assigned us a representative – Leslie.  She is excited to work with us.  She would like to meet with Pastor Warner to ensure that they are supporting the goals of the church</a:t>
            </a:r>
          </a:p>
          <a:p>
            <a:pPr marL="171450" indent="-171450">
              <a:buFontTx/>
              <a:buChar char="-"/>
            </a:pPr>
            <a:r>
              <a:rPr lang="en-US" dirty="0"/>
              <a:t>They will bring Heart Health  and Diabetes classes to our site if we have 10 or more interested participants</a:t>
            </a:r>
          </a:p>
          <a:p>
            <a:pPr marL="171450" indent="-171450">
              <a:buFontTx/>
              <a:buChar char="-"/>
            </a:pPr>
            <a:r>
              <a:rPr lang="en-US" dirty="0"/>
              <a:t>Registration forms available in the lobby.  We need those back ASAP to begin the six week program</a:t>
            </a:r>
          </a:p>
          <a:p>
            <a:pPr marL="171450" indent="-171450">
              <a:buFontTx/>
              <a:buChar char="-"/>
            </a:pPr>
            <a:r>
              <a:rPr lang="en-US" dirty="0"/>
              <a:t>Screenings will be on going</a:t>
            </a:r>
          </a:p>
          <a:p>
            <a:pPr marL="171450" indent="-171450">
              <a:buFontTx/>
              <a:buChar char="-"/>
            </a:pPr>
            <a:r>
              <a:rPr lang="en-US" dirty="0"/>
              <a:t>Check the newsletter for classes and activities held in the community or here in the church</a:t>
            </a:r>
          </a:p>
          <a:p>
            <a:pPr marL="171450" indent="-171450">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11F6ED18-C36D-4ACE-9496-10967BAF8D42}" type="slidenum">
              <a:rPr lang="en-US" smtClean="0"/>
              <a:t>4</a:t>
            </a:fld>
            <a:endParaRPr lang="en-US"/>
          </a:p>
        </p:txBody>
      </p:sp>
    </p:spTree>
    <p:extLst>
      <p:ext uri="{BB962C8B-B14F-4D97-AF65-F5344CB8AC3E}">
        <p14:creationId xmlns:p14="http://schemas.microsoft.com/office/powerpoint/2010/main" val="2556534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190A4B-68B7-4FD6-9075-B77833BCA249}"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35381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90A4B-68B7-4FD6-9075-B77833BCA249}"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5529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90A4B-68B7-4FD6-9075-B77833BCA249}"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424426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90A4B-68B7-4FD6-9075-B77833BCA249}"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287698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90A4B-68B7-4FD6-9075-B77833BCA249}" type="datetimeFigureOut">
              <a:rPr lang="en-US" smtClean="0"/>
              <a:t>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360025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190A4B-68B7-4FD6-9075-B77833BCA249}"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323205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190A4B-68B7-4FD6-9075-B77833BCA249}" type="datetimeFigureOut">
              <a:rPr lang="en-US" smtClean="0"/>
              <a:t>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1273656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190A4B-68B7-4FD6-9075-B77833BCA249}" type="datetimeFigureOut">
              <a:rPr lang="en-US" smtClean="0"/>
              <a:t>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390610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90A4B-68B7-4FD6-9075-B77833BCA249}" type="datetimeFigureOut">
              <a:rPr lang="en-US" smtClean="0"/>
              <a:t>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153182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190A4B-68B7-4FD6-9075-B77833BCA249}"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135481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190A4B-68B7-4FD6-9075-B77833BCA249}" type="datetimeFigureOut">
              <a:rPr lang="en-US" smtClean="0"/>
              <a:t>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271F54-DC3A-401D-9B00-885610B3B7C5}" type="slidenum">
              <a:rPr lang="en-US" smtClean="0"/>
              <a:t>‹#›</a:t>
            </a:fld>
            <a:endParaRPr lang="en-US"/>
          </a:p>
        </p:txBody>
      </p:sp>
    </p:spTree>
    <p:extLst>
      <p:ext uri="{BB962C8B-B14F-4D97-AF65-F5344CB8AC3E}">
        <p14:creationId xmlns:p14="http://schemas.microsoft.com/office/powerpoint/2010/main" val="17385907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90A4B-68B7-4FD6-9075-B77833BCA249}" type="datetimeFigureOut">
              <a:rPr lang="en-US" smtClean="0"/>
              <a:t>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71F54-DC3A-401D-9B00-885610B3B7C5}" type="slidenum">
              <a:rPr lang="en-US" smtClean="0"/>
              <a:t>‹#›</a:t>
            </a:fld>
            <a:endParaRPr lang="en-US"/>
          </a:p>
        </p:txBody>
      </p:sp>
    </p:spTree>
    <p:extLst>
      <p:ext uri="{BB962C8B-B14F-4D97-AF65-F5344CB8AC3E}">
        <p14:creationId xmlns:p14="http://schemas.microsoft.com/office/powerpoint/2010/main" val="2850599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g&amp;ehk=lvJZ1NyqMk1ae2Y7nxwkGA&amp;r=0&amp;pid=OfficeInsert"/><Relationship Id="rId4" Type="http://schemas.openxmlformats.org/officeDocument/2006/relationships/image" Target="../media/image5.gif&amp;ehk=gcyrOo"/><Relationship Id="rId5" Type="http://schemas.openxmlformats.org/officeDocument/2006/relationships/image" Target="../media/image6.jpg&amp;ehk=HBb"/><Relationship Id="rId6" Type="http://schemas.openxmlformats.org/officeDocument/2006/relationships/image" Target="../media/image7.JPG&amp;ehk=hn5RlmFVVjnmEEkpMt1bUA&amp;r=0&amp;pid=OfficeInsert"/><Relationship Id="rId7" Type="http://schemas.openxmlformats.org/officeDocument/2006/relationships/image" Target="../media/image8.jpg&amp;ehk=6BA9CrT"/><Relationship Id="rId1" Type="http://schemas.openxmlformats.org/officeDocument/2006/relationships/slideLayout" Target="../slideLayouts/slideLayout2.xml"/><Relationship Id="rId2" Type="http://schemas.openxmlformats.org/officeDocument/2006/relationships/image" Target="../media/image3.gif&amp;ehk=9MYBZg38"/></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04672" y="2600325"/>
            <a:ext cx="4948428" cy="2651200"/>
          </a:xfrm>
        </p:spPr>
        <p:txBody>
          <a:bodyPr anchor="t">
            <a:normAutofit/>
          </a:bodyPr>
          <a:lstStyle/>
          <a:p>
            <a:pPr algn="l"/>
            <a:r>
              <a:rPr lang="en-US" sz="5400">
                <a:solidFill>
                  <a:schemeClr val="bg1"/>
                </a:solidFill>
              </a:rPr>
              <a:t>Health and Wellness Ministry</a:t>
            </a:r>
          </a:p>
        </p:txBody>
      </p:sp>
      <p:sp>
        <p:nvSpPr>
          <p:cNvPr id="3" name="Subtitle 2"/>
          <p:cNvSpPr>
            <a:spLocks noGrp="1"/>
          </p:cNvSpPr>
          <p:nvPr>
            <p:ph type="subTitle" idx="1"/>
          </p:nvPr>
        </p:nvSpPr>
        <p:spPr>
          <a:xfrm>
            <a:off x="804672" y="1300450"/>
            <a:ext cx="4167376" cy="1155525"/>
          </a:xfrm>
        </p:spPr>
        <p:txBody>
          <a:bodyPr anchor="b">
            <a:normAutofit/>
          </a:bodyPr>
          <a:lstStyle/>
          <a:p>
            <a:pPr algn="l"/>
            <a:r>
              <a:rPr lang="en-US" sz="2000" dirty="0">
                <a:solidFill>
                  <a:schemeClr val="bg1"/>
                </a:solidFill>
              </a:rPr>
              <a:t>Creating awareness and taking action to promote healthy lifestyles among the congregation and community</a:t>
            </a:r>
          </a:p>
        </p:txBody>
      </p:sp>
      <p:pic>
        <p:nvPicPr>
          <p:cNvPr id="8" name="Picture 7"/>
          <p:cNvPicPr>
            <a:picLocks noChangeAspect="1"/>
          </p:cNvPicPr>
          <p:nvPr/>
        </p:nvPicPr>
        <p:blipFill rotWithShape="1">
          <a:blip r:embed="rId2"/>
          <a:srcRect/>
          <a:stretch/>
        </p:blipFill>
        <p:spPr>
          <a:xfrm>
            <a:off x="8378379" y="0"/>
            <a:ext cx="3789988" cy="3925925"/>
          </a:xfrm>
          <a:prstGeom prst="rect">
            <a:avLst/>
          </a:prstGeom>
        </p:spPr>
      </p:pic>
      <p:pic>
        <p:nvPicPr>
          <p:cNvPr id="10" name="Picture 9"/>
          <p:cNvPicPr>
            <a:picLocks noChangeAspect="1"/>
          </p:cNvPicPr>
          <p:nvPr/>
        </p:nvPicPr>
        <p:blipFill rotWithShape="1">
          <a:blip r:embed="rId2"/>
          <a:srcRect/>
          <a:stretch/>
        </p:blipFill>
        <p:spPr>
          <a:xfrm>
            <a:off x="8264079" y="141350"/>
            <a:ext cx="3789988" cy="4192789"/>
          </a:xfrm>
          <a:prstGeom prst="rect">
            <a:avLst/>
          </a:prstGeom>
        </p:spPr>
      </p:pic>
    </p:spTree>
    <p:extLst>
      <p:ext uri="{BB962C8B-B14F-4D97-AF65-F5344CB8AC3E}">
        <p14:creationId xmlns:p14="http://schemas.microsoft.com/office/powerpoint/2010/main" val="70055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07030"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 name="Picture 13"/>
          <p:cNvPicPr>
            <a:picLocks noChangeAspect="1"/>
          </p:cNvPicPr>
          <p:nvPr/>
        </p:nvPicPr>
        <p:blipFill rotWithShape="1">
          <a:blip r:embed="rId3"/>
          <a:srcRect/>
          <a:stretch/>
        </p:blipFill>
        <p:spPr>
          <a:xfrm>
            <a:off x="480060" y="1533725"/>
            <a:ext cx="3425957" cy="3790069"/>
          </a:xfrm>
          <a:prstGeom prst="rect">
            <a:avLst/>
          </a:prstGeom>
        </p:spPr>
      </p:pic>
      <p:sp>
        <p:nvSpPr>
          <p:cNvPr id="2" name="Title 1"/>
          <p:cNvSpPr>
            <a:spLocks noGrp="1"/>
          </p:cNvSpPr>
          <p:nvPr>
            <p:ph type="title"/>
          </p:nvPr>
        </p:nvSpPr>
        <p:spPr>
          <a:xfrm>
            <a:off x="4384039" y="365125"/>
            <a:ext cx="7164493" cy="1325563"/>
          </a:xfrm>
        </p:spPr>
        <p:txBody>
          <a:bodyPr>
            <a:normAutofit/>
          </a:bodyPr>
          <a:lstStyle/>
          <a:p>
            <a:r>
              <a:rPr lang="en-US" dirty="0">
                <a:solidFill>
                  <a:schemeClr val="bg1"/>
                </a:solidFill>
              </a:rPr>
              <a:t>Our Purpose </a:t>
            </a:r>
          </a:p>
        </p:txBody>
      </p:sp>
      <p:sp>
        <p:nvSpPr>
          <p:cNvPr id="3" name="Content Placeholder 2"/>
          <p:cNvSpPr>
            <a:spLocks noGrp="1"/>
          </p:cNvSpPr>
          <p:nvPr>
            <p:ph idx="1"/>
          </p:nvPr>
        </p:nvSpPr>
        <p:spPr>
          <a:xfrm>
            <a:off x="4387515" y="2022601"/>
            <a:ext cx="7161017" cy="4154361"/>
          </a:xfrm>
          <a:solidFill>
            <a:srgbClr val="FF0000"/>
          </a:solidFill>
        </p:spPr>
        <p:txBody>
          <a:bodyPr>
            <a:normAutofit fontScale="92500" lnSpcReduction="10000"/>
          </a:bodyPr>
          <a:lstStyle/>
          <a:p>
            <a:r>
              <a:rPr lang="en-US" sz="3200" dirty="0">
                <a:solidFill>
                  <a:schemeClr val="bg1"/>
                </a:solidFill>
              </a:rPr>
              <a:t>The Health and Wellness Ministry is focused on promoting healthy lifestyles.  We are concerned with all dimensions of Wellness: Spiritual, Physical, Mental, and Emotional. Through education and hands on experience, we will influence the health and wellness of those in our congregation and the outer community.  Our efforts are concentrated on raising the awareness of health disparities that impact our community</a:t>
            </a:r>
            <a:r>
              <a:rPr lang="en-US" sz="2000" dirty="0">
                <a:solidFill>
                  <a:schemeClr val="bg1"/>
                </a:solidFill>
              </a:rPr>
              <a:t>.   </a:t>
            </a:r>
          </a:p>
        </p:txBody>
      </p:sp>
    </p:spTree>
    <p:extLst>
      <p:ext uri="{BB962C8B-B14F-4D97-AF65-F5344CB8AC3E}">
        <p14:creationId xmlns:p14="http://schemas.microsoft.com/office/powerpoint/2010/main" val="316122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07030"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p:cNvPicPr>
            <a:picLocks noChangeAspect="1"/>
          </p:cNvPicPr>
          <p:nvPr/>
        </p:nvPicPr>
        <p:blipFill rotWithShape="1">
          <a:blip r:embed="rId2"/>
          <a:srcRect/>
          <a:stretch/>
        </p:blipFill>
        <p:spPr>
          <a:xfrm>
            <a:off x="480060" y="1533725"/>
            <a:ext cx="3425957" cy="3790069"/>
          </a:xfrm>
          <a:prstGeom prst="rect">
            <a:avLst/>
          </a:prstGeom>
        </p:spPr>
      </p:pic>
      <p:sp>
        <p:nvSpPr>
          <p:cNvPr id="2" name="Title 1"/>
          <p:cNvSpPr>
            <a:spLocks noGrp="1"/>
          </p:cNvSpPr>
          <p:nvPr>
            <p:ph type="title"/>
          </p:nvPr>
        </p:nvSpPr>
        <p:spPr>
          <a:xfrm>
            <a:off x="4384039" y="365125"/>
            <a:ext cx="7164493" cy="1325563"/>
          </a:xfrm>
        </p:spPr>
        <p:txBody>
          <a:bodyPr>
            <a:normAutofit/>
          </a:bodyPr>
          <a:lstStyle/>
          <a:p>
            <a:r>
              <a:rPr lang="en-US">
                <a:solidFill>
                  <a:schemeClr val="bg1"/>
                </a:solidFill>
              </a:rPr>
              <a:t>TLC Goals </a:t>
            </a:r>
          </a:p>
        </p:txBody>
      </p:sp>
      <p:sp>
        <p:nvSpPr>
          <p:cNvPr id="3" name="Content Placeholder 2"/>
          <p:cNvSpPr>
            <a:spLocks noGrp="1"/>
          </p:cNvSpPr>
          <p:nvPr>
            <p:ph idx="1"/>
          </p:nvPr>
        </p:nvSpPr>
        <p:spPr>
          <a:xfrm>
            <a:off x="4493941" y="1533725"/>
            <a:ext cx="7054591" cy="4643237"/>
          </a:xfrm>
          <a:solidFill>
            <a:srgbClr val="FF0000"/>
          </a:solidFill>
        </p:spPr>
        <p:txBody>
          <a:bodyPr>
            <a:normAutofit/>
          </a:bodyPr>
          <a:lstStyle/>
          <a:p>
            <a:r>
              <a:rPr lang="en-US" sz="2000" dirty="0">
                <a:solidFill>
                  <a:schemeClr val="bg1"/>
                </a:solidFill>
              </a:rPr>
              <a:t>Transforming the world by reaching out into the community with health related activities.  The activities are aimed to provide health education, prevent and manage disease, and enable members to live their best life.</a:t>
            </a:r>
          </a:p>
          <a:p>
            <a:r>
              <a:rPr lang="en-US" sz="2000" dirty="0">
                <a:solidFill>
                  <a:schemeClr val="bg1"/>
                </a:solidFill>
              </a:rPr>
              <a:t>Loving the community by sharing the good news of Jesus Christ within all services provided.  Through coordinated events, including the Emory Grove church family and the surrounding community, we demonstrate that we care about each other.  By working together, we are committed to loving each other enough to take action in ensuring health and well-being for lasting generations.  </a:t>
            </a:r>
          </a:p>
          <a:p>
            <a:r>
              <a:rPr lang="en-US" sz="2000" dirty="0">
                <a:solidFill>
                  <a:schemeClr val="bg1"/>
                </a:solidFill>
              </a:rPr>
              <a:t>Committed to Christ by being good stewards of the gifts we have been given.  God has a plan for each of us.  We will be mindful in following his path to serve others.</a:t>
            </a:r>
          </a:p>
        </p:txBody>
      </p:sp>
    </p:spTree>
    <p:extLst>
      <p:ext uri="{BB962C8B-B14F-4D97-AF65-F5344CB8AC3E}">
        <p14:creationId xmlns:p14="http://schemas.microsoft.com/office/powerpoint/2010/main" val="190356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07030"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p:cNvPicPr>
            <a:picLocks noChangeAspect="1"/>
          </p:cNvPicPr>
          <p:nvPr/>
        </p:nvPicPr>
        <p:blipFill>
          <a:blip r:embed="rId3"/>
          <a:stretch>
            <a:fillRect/>
          </a:stretch>
        </p:blipFill>
        <p:spPr>
          <a:xfrm>
            <a:off x="480060" y="1535966"/>
            <a:ext cx="3425957" cy="3785587"/>
          </a:xfrm>
          <a:prstGeom prst="rect">
            <a:avLst/>
          </a:prstGeom>
        </p:spPr>
      </p:pic>
      <p:sp>
        <p:nvSpPr>
          <p:cNvPr id="2" name="Title 1"/>
          <p:cNvSpPr>
            <a:spLocks noGrp="1"/>
          </p:cNvSpPr>
          <p:nvPr>
            <p:ph type="title"/>
          </p:nvPr>
        </p:nvSpPr>
        <p:spPr>
          <a:xfrm>
            <a:off x="4384039" y="365125"/>
            <a:ext cx="7164493" cy="1325563"/>
          </a:xfrm>
        </p:spPr>
        <p:txBody>
          <a:bodyPr>
            <a:normAutofit/>
          </a:bodyPr>
          <a:lstStyle/>
          <a:p>
            <a:r>
              <a:rPr lang="en-US">
                <a:solidFill>
                  <a:schemeClr val="bg1"/>
                </a:solidFill>
              </a:rPr>
              <a:t>Offerings</a:t>
            </a:r>
          </a:p>
        </p:txBody>
      </p:sp>
      <p:sp>
        <p:nvSpPr>
          <p:cNvPr id="3" name="Content Placeholder 2"/>
          <p:cNvSpPr>
            <a:spLocks noGrp="1"/>
          </p:cNvSpPr>
          <p:nvPr>
            <p:ph idx="1"/>
          </p:nvPr>
        </p:nvSpPr>
        <p:spPr>
          <a:xfrm>
            <a:off x="4387515" y="1416205"/>
            <a:ext cx="7161017" cy="5174166"/>
          </a:xfrm>
          <a:solidFill>
            <a:srgbClr val="FF0000"/>
          </a:solidFill>
        </p:spPr>
        <p:txBody>
          <a:bodyPr>
            <a:normAutofit lnSpcReduction="10000"/>
          </a:bodyPr>
          <a:lstStyle/>
          <a:p>
            <a:pPr>
              <a:lnSpc>
                <a:spcPct val="70000"/>
              </a:lnSpc>
            </a:pPr>
            <a:r>
              <a:rPr lang="en-US" sz="1600" dirty="0">
                <a:solidFill>
                  <a:schemeClr val="bg1"/>
                </a:solidFill>
              </a:rPr>
              <a:t>Monthly Newsletter featuring health awareness topics and upcoming events</a:t>
            </a:r>
          </a:p>
          <a:p>
            <a:pPr>
              <a:lnSpc>
                <a:spcPct val="70000"/>
              </a:lnSpc>
            </a:pPr>
            <a:r>
              <a:rPr lang="en-US" sz="1600" dirty="0">
                <a:solidFill>
                  <a:schemeClr val="bg1"/>
                </a:solidFill>
              </a:rPr>
              <a:t>Survey to determine the specific concerns and needs of the congregation</a:t>
            </a:r>
          </a:p>
          <a:p>
            <a:pPr>
              <a:lnSpc>
                <a:spcPct val="70000"/>
              </a:lnSpc>
            </a:pPr>
            <a:r>
              <a:rPr lang="en-US" sz="1600" dirty="0">
                <a:solidFill>
                  <a:schemeClr val="bg1"/>
                </a:solidFill>
              </a:rPr>
              <a:t>Partnership with the African American Health Program</a:t>
            </a:r>
          </a:p>
          <a:p>
            <a:pPr>
              <a:lnSpc>
                <a:spcPct val="70000"/>
              </a:lnSpc>
            </a:pPr>
            <a:r>
              <a:rPr lang="en-US" sz="1600" dirty="0">
                <a:solidFill>
                  <a:schemeClr val="bg1"/>
                </a:solidFill>
              </a:rPr>
              <a:t>Health Freedom  Walk  - “Circle of Friends”</a:t>
            </a:r>
          </a:p>
          <a:p>
            <a:pPr>
              <a:lnSpc>
                <a:spcPct val="70000"/>
              </a:lnSpc>
            </a:pPr>
            <a:r>
              <a:rPr lang="en-US" sz="1600" dirty="0">
                <a:solidFill>
                  <a:schemeClr val="bg1"/>
                </a:solidFill>
              </a:rPr>
              <a:t>Health Screenings</a:t>
            </a:r>
          </a:p>
          <a:p>
            <a:pPr lvl="1">
              <a:lnSpc>
                <a:spcPct val="70000"/>
              </a:lnSpc>
            </a:pPr>
            <a:r>
              <a:rPr lang="en-US" sz="1600" dirty="0">
                <a:solidFill>
                  <a:schemeClr val="bg1"/>
                </a:solidFill>
              </a:rPr>
              <a:t>Blood pressure</a:t>
            </a:r>
          </a:p>
          <a:p>
            <a:pPr lvl="1">
              <a:lnSpc>
                <a:spcPct val="70000"/>
              </a:lnSpc>
            </a:pPr>
            <a:r>
              <a:rPr lang="en-US" sz="1600" dirty="0">
                <a:solidFill>
                  <a:schemeClr val="bg1"/>
                </a:solidFill>
              </a:rPr>
              <a:t>HIV Testing</a:t>
            </a:r>
          </a:p>
          <a:p>
            <a:pPr lvl="1">
              <a:lnSpc>
                <a:spcPct val="70000"/>
              </a:lnSpc>
            </a:pPr>
            <a:r>
              <a:rPr lang="en-US" sz="1600" dirty="0">
                <a:solidFill>
                  <a:schemeClr val="bg1"/>
                </a:solidFill>
              </a:rPr>
              <a:t>Blood glucose testing</a:t>
            </a:r>
          </a:p>
          <a:p>
            <a:pPr lvl="1">
              <a:lnSpc>
                <a:spcPct val="70000"/>
              </a:lnSpc>
            </a:pPr>
            <a:r>
              <a:rPr lang="en-US" sz="1600" dirty="0">
                <a:solidFill>
                  <a:schemeClr val="bg1"/>
                </a:solidFill>
              </a:rPr>
              <a:t>BMI</a:t>
            </a:r>
          </a:p>
          <a:p>
            <a:pPr>
              <a:lnSpc>
                <a:spcPct val="70000"/>
              </a:lnSpc>
            </a:pPr>
            <a:r>
              <a:rPr lang="en-US" sz="1600" dirty="0">
                <a:solidFill>
                  <a:schemeClr val="bg1"/>
                </a:solidFill>
              </a:rPr>
              <a:t>Referrals to alternate resources for specific issues</a:t>
            </a:r>
          </a:p>
          <a:p>
            <a:pPr>
              <a:lnSpc>
                <a:spcPct val="70000"/>
              </a:lnSpc>
            </a:pPr>
            <a:r>
              <a:rPr lang="en-US" sz="1600" dirty="0">
                <a:solidFill>
                  <a:schemeClr val="bg1"/>
                </a:solidFill>
              </a:rPr>
              <a:t>Health Education Classes</a:t>
            </a:r>
          </a:p>
          <a:p>
            <a:pPr lvl="1">
              <a:lnSpc>
                <a:spcPct val="70000"/>
              </a:lnSpc>
            </a:pPr>
            <a:r>
              <a:rPr lang="en-US" sz="1600" dirty="0">
                <a:solidFill>
                  <a:schemeClr val="bg1"/>
                </a:solidFill>
              </a:rPr>
              <a:t>Smoking Cessation</a:t>
            </a:r>
          </a:p>
          <a:p>
            <a:pPr lvl="1">
              <a:lnSpc>
                <a:spcPct val="70000"/>
              </a:lnSpc>
            </a:pPr>
            <a:r>
              <a:rPr lang="en-US" sz="1600" dirty="0">
                <a:solidFill>
                  <a:schemeClr val="bg1"/>
                </a:solidFill>
              </a:rPr>
              <a:t>Diabetes Management</a:t>
            </a:r>
          </a:p>
          <a:p>
            <a:pPr lvl="1">
              <a:lnSpc>
                <a:spcPct val="70000"/>
              </a:lnSpc>
            </a:pPr>
            <a:r>
              <a:rPr lang="en-US" sz="1600" dirty="0">
                <a:solidFill>
                  <a:schemeClr val="bg1"/>
                </a:solidFill>
              </a:rPr>
              <a:t>Heart Health</a:t>
            </a:r>
          </a:p>
          <a:p>
            <a:pPr lvl="1">
              <a:lnSpc>
                <a:spcPct val="70000"/>
              </a:lnSpc>
            </a:pPr>
            <a:r>
              <a:rPr lang="en-US" sz="1600" dirty="0">
                <a:solidFill>
                  <a:schemeClr val="bg1"/>
                </a:solidFill>
              </a:rPr>
              <a:t>Stress Management</a:t>
            </a:r>
          </a:p>
          <a:p>
            <a:pPr lvl="1">
              <a:lnSpc>
                <a:spcPct val="70000"/>
              </a:lnSpc>
            </a:pPr>
            <a:r>
              <a:rPr lang="en-US" sz="1600" dirty="0">
                <a:solidFill>
                  <a:schemeClr val="bg1"/>
                </a:solidFill>
              </a:rPr>
              <a:t>Mental Health</a:t>
            </a:r>
          </a:p>
          <a:p>
            <a:pPr>
              <a:lnSpc>
                <a:spcPct val="70000"/>
              </a:lnSpc>
            </a:pPr>
            <a:r>
              <a:rPr lang="en-US" sz="1600" dirty="0">
                <a:solidFill>
                  <a:schemeClr val="bg1"/>
                </a:solidFill>
              </a:rPr>
              <a:t>Health and Wellness Activities</a:t>
            </a:r>
          </a:p>
          <a:p>
            <a:pPr lvl="1">
              <a:lnSpc>
                <a:spcPct val="70000"/>
              </a:lnSpc>
            </a:pPr>
            <a:r>
              <a:rPr lang="en-US" sz="1600" dirty="0">
                <a:solidFill>
                  <a:schemeClr val="bg1"/>
                </a:solidFill>
              </a:rPr>
              <a:t>Exercise sessions</a:t>
            </a:r>
          </a:p>
          <a:p>
            <a:pPr lvl="1">
              <a:lnSpc>
                <a:spcPct val="70000"/>
              </a:lnSpc>
            </a:pPr>
            <a:r>
              <a:rPr lang="en-US" sz="1600" dirty="0">
                <a:solidFill>
                  <a:schemeClr val="bg1"/>
                </a:solidFill>
              </a:rPr>
              <a:t>Food demonstrations</a:t>
            </a:r>
          </a:p>
          <a:p>
            <a:pPr lvl="1">
              <a:lnSpc>
                <a:spcPct val="70000"/>
              </a:lnSpc>
            </a:pPr>
            <a:r>
              <a:rPr lang="en-US" sz="1600" dirty="0">
                <a:solidFill>
                  <a:schemeClr val="bg1"/>
                </a:solidFill>
              </a:rPr>
              <a:t>Walking groups</a:t>
            </a:r>
          </a:p>
          <a:p>
            <a:pPr lvl="1">
              <a:lnSpc>
                <a:spcPct val="70000"/>
              </a:lnSpc>
            </a:pPr>
            <a:r>
              <a:rPr lang="en-US" sz="1600" dirty="0">
                <a:solidFill>
                  <a:schemeClr val="bg1"/>
                </a:solidFill>
              </a:rPr>
              <a:t>On-going support in working towards healthy lifestyle goal</a:t>
            </a:r>
            <a:r>
              <a:rPr lang="en-US" sz="1000" dirty="0">
                <a:solidFill>
                  <a:schemeClr val="bg1"/>
                </a:solidFill>
              </a:rPr>
              <a:t>s</a:t>
            </a:r>
          </a:p>
        </p:txBody>
      </p:sp>
    </p:spTree>
    <p:extLst>
      <p:ext uri="{BB962C8B-B14F-4D97-AF65-F5344CB8AC3E}">
        <p14:creationId xmlns:p14="http://schemas.microsoft.com/office/powerpoint/2010/main" val="211558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07030"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2"/>
          <a:stretch>
            <a:fillRect/>
          </a:stretch>
        </p:blipFill>
        <p:spPr>
          <a:xfrm>
            <a:off x="480060" y="1535966"/>
            <a:ext cx="3425957" cy="3785587"/>
          </a:xfrm>
          <a:prstGeom prst="rect">
            <a:avLst/>
          </a:prstGeom>
        </p:spPr>
      </p:pic>
      <p:sp>
        <p:nvSpPr>
          <p:cNvPr id="2" name="Title 1"/>
          <p:cNvSpPr>
            <a:spLocks noGrp="1"/>
          </p:cNvSpPr>
          <p:nvPr>
            <p:ph type="title"/>
          </p:nvPr>
        </p:nvSpPr>
        <p:spPr>
          <a:xfrm>
            <a:off x="4384039" y="365125"/>
            <a:ext cx="7164493" cy="1325563"/>
          </a:xfrm>
        </p:spPr>
        <p:txBody>
          <a:bodyPr>
            <a:normAutofit/>
          </a:bodyPr>
          <a:lstStyle/>
          <a:p>
            <a:r>
              <a:rPr lang="en-US" dirty="0">
                <a:solidFill>
                  <a:schemeClr val="bg1"/>
                </a:solidFill>
              </a:rPr>
              <a:t>Scheduled events</a:t>
            </a:r>
          </a:p>
        </p:txBody>
      </p:sp>
      <p:sp>
        <p:nvSpPr>
          <p:cNvPr id="3" name="Content Placeholder 2"/>
          <p:cNvSpPr>
            <a:spLocks noGrp="1"/>
          </p:cNvSpPr>
          <p:nvPr>
            <p:ph idx="1"/>
          </p:nvPr>
        </p:nvSpPr>
        <p:spPr>
          <a:xfrm>
            <a:off x="4387515" y="1535967"/>
            <a:ext cx="7161017" cy="5104978"/>
          </a:xfrm>
          <a:solidFill>
            <a:srgbClr val="FF0000"/>
          </a:solidFill>
        </p:spPr>
        <p:txBody>
          <a:bodyPr>
            <a:noAutofit/>
          </a:bodyPr>
          <a:lstStyle/>
          <a:p>
            <a:r>
              <a:rPr lang="en-US" sz="2400" dirty="0">
                <a:solidFill>
                  <a:schemeClr val="bg1"/>
                </a:solidFill>
              </a:rPr>
              <a:t>February - Health screening – 7 participants for HIV testing, 13 participants for Blood pressure monitoring for Heart health</a:t>
            </a:r>
          </a:p>
          <a:p>
            <a:r>
              <a:rPr lang="en-US" sz="2400" dirty="0">
                <a:solidFill>
                  <a:schemeClr val="bg1"/>
                </a:solidFill>
              </a:rPr>
              <a:t>April/May - Circle of Friends – Six (6) week preparation program leading to the Health Freedom Walk on June 10, 2017</a:t>
            </a:r>
          </a:p>
          <a:p>
            <a:r>
              <a:rPr lang="en-US" sz="2400" dirty="0">
                <a:solidFill>
                  <a:schemeClr val="bg1"/>
                </a:solidFill>
              </a:rPr>
              <a:t>June - National Men’s Health Week</a:t>
            </a:r>
          </a:p>
          <a:p>
            <a:r>
              <a:rPr lang="en-US" sz="2400" dirty="0">
                <a:solidFill>
                  <a:schemeClr val="bg1"/>
                </a:solidFill>
              </a:rPr>
              <a:t>June - Annual Health Fair</a:t>
            </a:r>
          </a:p>
          <a:p>
            <a:r>
              <a:rPr lang="en-US" sz="2400" dirty="0">
                <a:solidFill>
                  <a:schemeClr val="bg1"/>
                </a:solidFill>
              </a:rPr>
              <a:t>September – Take a Loved one to the Doctor Day</a:t>
            </a:r>
          </a:p>
          <a:p>
            <a:r>
              <a:rPr lang="en-US" sz="2400" dirty="0">
                <a:solidFill>
                  <a:schemeClr val="bg1"/>
                </a:solidFill>
              </a:rPr>
              <a:t>October - Breast Cancer Awareness event</a:t>
            </a:r>
          </a:p>
          <a:p>
            <a:r>
              <a:rPr lang="en-US" sz="2400" dirty="0">
                <a:solidFill>
                  <a:schemeClr val="bg1"/>
                </a:solidFill>
              </a:rPr>
              <a:t>November – Great American Smoke-out</a:t>
            </a:r>
          </a:p>
          <a:p>
            <a:r>
              <a:rPr lang="en-US" sz="2400" dirty="0">
                <a:solidFill>
                  <a:schemeClr val="bg1"/>
                </a:solidFill>
              </a:rPr>
              <a:t>December – Stress Management event</a:t>
            </a:r>
          </a:p>
        </p:txBody>
      </p:sp>
    </p:spTree>
    <p:extLst>
      <p:ext uri="{BB962C8B-B14F-4D97-AF65-F5344CB8AC3E}">
        <p14:creationId xmlns:p14="http://schemas.microsoft.com/office/powerpoint/2010/main" val="139146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dirty="0">
                <a:solidFill>
                  <a:schemeClr val="bg1">
                    <a:lumMod val="95000"/>
                    <a:lumOff val="5000"/>
                  </a:schemeClr>
                </a:solidFill>
              </a:rPr>
              <a:t>Questions?</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033" y="3456724"/>
            <a:ext cx="3322553" cy="3400324"/>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9165" y="1594624"/>
            <a:ext cx="3102835" cy="5262424"/>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1454" y="3429000"/>
            <a:ext cx="2740851" cy="3428048"/>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3662915"/>
            <a:ext cx="3175034" cy="3194133"/>
          </a:xfrm>
          <a:prstGeom prst="rect">
            <a:avLst/>
          </a:prstGeom>
        </p:spPr>
      </p:pic>
      <p:pic>
        <p:nvPicPr>
          <p:cNvPr id="11" name="Content Placeholder 10"/>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1" y="1690688"/>
            <a:ext cx="3462918" cy="1972227"/>
          </a:xfr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2919" y="1162050"/>
            <a:ext cx="5626246" cy="2294674"/>
          </a:xfrm>
          <a:prstGeom prst="rect">
            <a:avLst/>
          </a:prstGeom>
        </p:spPr>
      </p:pic>
    </p:spTree>
    <p:extLst>
      <p:ext uri="{BB962C8B-B14F-4D97-AF65-F5344CB8AC3E}">
        <p14:creationId xmlns:p14="http://schemas.microsoft.com/office/powerpoint/2010/main" val="27652683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906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554</Words>
  <Application>Microsoft Macintosh PowerPoint</Application>
  <PresentationFormat>Widescreen</PresentationFormat>
  <Paragraphs>50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Arial</vt:lpstr>
      <vt:lpstr>Office Theme</vt:lpstr>
      <vt:lpstr>Health and Wellness Ministry</vt:lpstr>
      <vt:lpstr>Our Purpose </vt:lpstr>
      <vt:lpstr>TLC Goals </vt:lpstr>
      <vt:lpstr>Offerings</vt:lpstr>
      <vt:lpstr>Scheduled events</vt:lpstr>
      <vt:lpstr>Questions?</vt:lpstr>
      <vt:lpstr>PowerPoint Presentation</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Wellness Ministry</dc:title>
  <dc:creator>Sophia Gause</dc:creator>
  <cp:lastModifiedBy>Paula Warner 2</cp:lastModifiedBy>
  <cp:revision>27</cp:revision>
  <dcterms:created xsi:type="dcterms:W3CDTF">2017-04-15T01:05:02Z</dcterms:created>
  <dcterms:modified xsi:type="dcterms:W3CDTF">2017-05-21T00:21:30Z</dcterms:modified>
</cp:coreProperties>
</file>